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16">
  <p:sldMasterIdLst>
    <p:sldMasterId id="2147483684" r:id="rId1"/>
  </p:sldMasterIdLst>
  <p:notesMasterIdLst>
    <p:notesMasterId r:id="rId4"/>
  </p:notesMasterIdLst>
  <p:sldIdLst>
    <p:sldId id="271" r:id="rId2"/>
    <p:sldId id="269" r:id="rId3"/>
  </p:sldIdLst>
  <p:sldSz cx="12192000" cy="16256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59" userDrawn="1">
          <p15:clr>
            <a:srgbClr val="A4A3A4"/>
          </p15:clr>
        </p15:guide>
        <p15:guide id="2" pos="46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Wegrzynowicz" initials="MW" lastIdx="2" clrIdx="0">
    <p:extLst>
      <p:ext uri="{19B8F6BF-5375-455C-9EA6-DF929625EA0E}">
        <p15:presenceInfo xmlns:p15="http://schemas.microsoft.com/office/powerpoint/2012/main" userId="2cf86e6ba8b7742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4"/>
    <p:restoredTop sz="94686"/>
  </p:normalViewPr>
  <p:slideViewPr>
    <p:cSldViewPr snapToGrid="0" snapToObjects="1" showGuides="1">
      <p:cViewPr varScale="1">
        <p:scale>
          <a:sx n="52" d="100"/>
          <a:sy n="52" d="100"/>
        </p:scale>
        <p:origin x="2056" y="224"/>
      </p:cViewPr>
      <p:guideLst>
        <p:guide orient="horz" pos="8159"/>
        <p:guide pos="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helios.med.uni-muenchen.de\fileservice\NRO\OUData\NRO-AG_Levin\MoDAG\Phase_1\manuskript\MAD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helios.med.uni-muenchen.de\fileservice\NRO\OUData\NRO-AG_Levin\MoDAG\Phase_1\manuskript\MAD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helios.med.uni-muenchen.de\fileservice\NRO\OUData\NRO-AG_Levin\MoDAG\Phase_1\manuskript\MAD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'SAD figure'!$C$2</c:f>
              <c:strCache>
                <c:ptCount val="1"/>
                <c:pt idx="0">
                  <c:v>50 mg</c:v>
                </c:pt>
              </c:strCache>
            </c:strRef>
          </c:tx>
          <c:spPr>
            <a:ln w="1905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'SAD figure'!$G$3:$G$16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30.817599999999999</c:v>
                  </c:pt>
                  <c:pt idx="2">
                    <c:v>39.109200000000001</c:v>
                  </c:pt>
                  <c:pt idx="3">
                    <c:v>32.543999999999997</c:v>
                  </c:pt>
                  <c:pt idx="4">
                    <c:v>20.492699999999999</c:v>
                  </c:pt>
                  <c:pt idx="5">
                    <c:v>8.1472999999999995</c:v>
                  </c:pt>
                  <c:pt idx="6">
                    <c:v>5.9047200000000002</c:v>
                  </c:pt>
                  <c:pt idx="7">
                    <c:v>2.4562200000000001</c:v>
                  </c:pt>
                  <c:pt idx="8">
                    <c:v>1.2783599999999999</c:v>
                  </c:pt>
                  <c:pt idx="9">
                    <c:v>0.85248900000000005</c:v>
                  </c:pt>
                  <c:pt idx="10">
                    <c:v>0.58214500000000002</c:v>
                  </c:pt>
                  <c:pt idx="11">
                    <c:v>0.40404000000000001</c:v>
                  </c:pt>
                  <c:pt idx="12">
                    <c:v>0.206208</c:v>
                  </c:pt>
                  <c:pt idx="13">
                    <c:v>0.17546</c:v>
                  </c:pt>
                </c:numCache>
              </c:numRef>
            </c:plus>
            <c:minus>
              <c:numRef>
                <c:f>'SAD figure'!$G$3:$G$16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30.817599999999999</c:v>
                  </c:pt>
                  <c:pt idx="2">
                    <c:v>39.109200000000001</c:v>
                  </c:pt>
                  <c:pt idx="3">
                    <c:v>32.543999999999997</c:v>
                  </c:pt>
                  <c:pt idx="4">
                    <c:v>20.492699999999999</c:v>
                  </c:pt>
                  <c:pt idx="5">
                    <c:v>8.1472999999999995</c:v>
                  </c:pt>
                  <c:pt idx="6">
                    <c:v>5.9047200000000002</c:v>
                  </c:pt>
                  <c:pt idx="7">
                    <c:v>2.4562200000000001</c:v>
                  </c:pt>
                  <c:pt idx="8">
                    <c:v>1.2783599999999999</c:v>
                  </c:pt>
                  <c:pt idx="9">
                    <c:v>0.85248900000000005</c:v>
                  </c:pt>
                  <c:pt idx="10">
                    <c:v>0.58214500000000002</c:v>
                  </c:pt>
                  <c:pt idx="11">
                    <c:v>0.40404000000000001</c:v>
                  </c:pt>
                  <c:pt idx="12">
                    <c:v>0.206208</c:v>
                  </c:pt>
                  <c:pt idx="13">
                    <c:v>0.17546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'SAD figure'!$B$3:$B$16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'SAD figure'!$C$3:$C$16</c:f>
              <c:numCache>
                <c:formatCode>General</c:formatCode>
                <c:ptCount val="14"/>
                <c:pt idx="1">
                  <c:v>10.3</c:v>
                </c:pt>
                <c:pt idx="2">
                  <c:v>43.6</c:v>
                </c:pt>
                <c:pt idx="3">
                  <c:v>33.9</c:v>
                </c:pt>
                <c:pt idx="4">
                  <c:v>24.9</c:v>
                </c:pt>
                <c:pt idx="5">
                  <c:v>10.3</c:v>
                </c:pt>
                <c:pt idx="6">
                  <c:v>7.08</c:v>
                </c:pt>
                <c:pt idx="7">
                  <c:v>2.82</c:v>
                </c:pt>
                <c:pt idx="8">
                  <c:v>1.59</c:v>
                </c:pt>
                <c:pt idx="9">
                  <c:v>0.98099999999999998</c:v>
                </c:pt>
                <c:pt idx="10">
                  <c:v>0.86499999999999999</c:v>
                </c:pt>
                <c:pt idx="11">
                  <c:v>0.78</c:v>
                </c:pt>
                <c:pt idx="12">
                  <c:v>0.57599999999999996</c:v>
                </c:pt>
                <c:pt idx="13">
                  <c:v>0.56599999999999995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9D-4D6A-936C-0A8108029938}"/>
            </c:ext>
          </c:extLst>
        </c:ser>
        <c:ser>
          <c:idx val="1"/>
          <c:order val="1"/>
          <c:tx>
            <c:strRef>
              <c:f>'SAD figure'!$D$2</c:f>
              <c:strCache>
                <c:ptCount val="1"/>
                <c:pt idx="0">
                  <c:v>100 mg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'SAD figure'!$H$3:$H$16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51.955829999999999</c:v>
                  </c:pt>
                  <c:pt idx="2">
                    <c:v>125.0318</c:v>
                  </c:pt>
                  <c:pt idx="3">
                    <c:v>72.319999999999993</c:v>
                  </c:pt>
                  <c:pt idx="4">
                    <c:v>41.302</c:v>
                  </c:pt>
                  <c:pt idx="5">
                    <c:v>23.244</c:v>
                  </c:pt>
                  <c:pt idx="6">
                    <c:v>9.3573000000000004</c:v>
                  </c:pt>
                  <c:pt idx="7">
                    <c:v>3.2679999999999998</c:v>
                  </c:pt>
                  <c:pt idx="8">
                    <c:v>1.6352</c:v>
                  </c:pt>
                  <c:pt idx="9">
                    <c:v>0.96941999999999995</c:v>
                  </c:pt>
                  <c:pt idx="10">
                    <c:v>1.1692800000000001</c:v>
                  </c:pt>
                  <c:pt idx="11">
                    <c:v>0.65015999999999996</c:v>
                  </c:pt>
                  <c:pt idx="12">
                    <c:v>0.63719999999999999</c:v>
                  </c:pt>
                  <c:pt idx="13">
                    <c:v>0.70389000000000002</c:v>
                  </c:pt>
                </c:numCache>
              </c:numRef>
            </c:plus>
            <c:minus>
              <c:numRef>
                <c:f>'SAD figure'!$H$3:$H$16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51.955829999999999</c:v>
                  </c:pt>
                  <c:pt idx="2">
                    <c:v>125.0318</c:v>
                  </c:pt>
                  <c:pt idx="3">
                    <c:v>72.319999999999993</c:v>
                  </c:pt>
                  <c:pt idx="4">
                    <c:v>41.302</c:v>
                  </c:pt>
                  <c:pt idx="5">
                    <c:v>23.244</c:v>
                  </c:pt>
                  <c:pt idx="6">
                    <c:v>9.3573000000000004</c:v>
                  </c:pt>
                  <c:pt idx="7">
                    <c:v>3.2679999999999998</c:v>
                  </c:pt>
                  <c:pt idx="8">
                    <c:v>1.6352</c:v>
                  </c:pt>
                  <c:pt idx="9">
                    <c:v>0.96941999999999995</c:v>
                  </c:pt>
                  <c:pt idx="10">
                    <c:v>1.1692800000000001</c:v>
                  </c:pt>
                  <c:pt idx="11">
                    <c:v>0.65015999999999996</c:v>
                  </c:pt>
                  <c:pt idx="12">
                    <c:v>0.63719999999999999</c:v>
                  </c:pt>
                  <c:pt idx="13">
                    <c:v>0.70389000000000002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'SAD figure'!$B$3:$B$16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'SAD figure'!$D$3:$D$16</c:f>
              <c:numCache>
                <c:formatCode>General</c:formatCode>
                <c:ptCount val="14"/>
                <c:pt idx="1">
                  <c:v>7.29</c:v>
                </c:pt>
                <c:pt idx="2">
                  <c:v>80.2</c:v>
                </c:pt>
                <c:pt idx="3">
                  <c:v>113</c:v>
                </c:pt>
                <c:pt idx="4">
                  <c:v>96.5</c:v>
                </c:pt>
                <c:pt idx="5">
                  <c:v>52</c:v>
                </c:pt>
                <c:pt idx="6">
                  <c:v>28.1</c:v>
                </c:pt>
                <c:pt idx="7">
                  <c:v>7.6</c:v>
                </c:pt>
                <c:pt idx="8">
                  <c:v>4.4800000000000004</c:v>
                </c:pt>
                <c:pt idx="9">
                  <c:v>3.02</c:v>
                </c:pt>
                <c:pt idx="10">
                  <c:v>2.61</c:v>
                </c:pt>
                <c:pt idx="11">
                  <c:v>1.89</c:v>
                </c:pt>
                <c:pt idx="12">
                  <c:v>1.2</c:v>
                </c:pt>
                <c:pt idx="13">
                  <c:v>0.89100000000000001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9D-4D6A-936C-0A8108029938}"/>
            </c:ext>
          </c:extLst>
        </c:ser>
        <c:ser>
          <c:idx val="2"/>
          <c:order val="2"/>
          <c:tx>
            <c:strRef>
              <c:f>'SAD figure'!$E$2</c:f>
              <c:strCache>
                <c:ptCount val="1"/>
                <c:pt idx="0">
                  <c:v>200 mg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'SAD figure'!$I$3:$I$16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30.969100000000001</c:v>
                  </c:pt>
                  <c:pt idx="2">
                    <c:v>223.446</c:v>
                  </c:pt>
                  <c:pt idx="3">
                    <c:v>236.964</c:v>
                  </c:pt>
                  <c:pt idx="4">
                    <c:v>184.8</c:v>
                  </c:pt>
                  <c:pt idx="5">
                    <c:v>117.645</c:v>
                  </c:pt>
                  <c:pt idx="6">
                    <c:v>58.497900000000001</c:v>
                  </c:pt>
                  <c:pt idx="7">
                    <c:v>21.489599999999999</c:v>
                  </c:pt>
                  <c:pt idx="8">
                    <c:v>8.2624999999999993</c:v>
                  </c:pt>
                  <c:pt idx="9">
                    <c:v>4.3076999999999996</c:v>
                  </c:pt>
                  <c:pt idx="10">
                    <c:v>4.3351199999999999</c:v>
                  </c:pt>
                  <c:pt idx="11">
                    <c:v>3.1987199999999998</c:v>
                  </c:pt>
                  <c:pt idx="12">
                    <c:v>2.3241000000000001</c:v>
                  </c:pt>
                  <c:pt idx="13">
                    <c:v>2.4477600000000002</c:v>
                  </c:pt>
                </c:numCache>
              </c:numRef>
            </c:plus>
            <c:minus>
              <c:numRef>
                <c:f>'SAD figure'!$I$3:$I$16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30.969100000000001</c:v>
                  </c:pt>
                  <c:pt idx="2">
                    <c:v>223.446</c:v>
                  </c:pt>
                  <c:pt idx="3">
                    <c:v>236.964</c:v>
                  </c:pt>
                  <c:pt idx="4">
                    <c:v>184.8</c:v>
                  </c:pt>
                  <c:pt idx="5">
                    <c:v>117.645</c:v>
                  </c:pt>
                  <c:pt idx="6">
                    <c:v>58.497900000000001</c:v>
                  </c:pt>
                  <c:pt idx="7">
                    <c:v>21.489599999999999</c:v>
                  </c:pt>
                  <c:pt idx="8">
                    <c:v>8.2624999999999993</c:v>
                  </c:pt>
                  <c:pt idx="9">
                    <c:v>4.3076999999999996</c:v>
                  </c:pt>
                  <c:pt idx="10">
                    <c:v>4.3351199999999999</c:v>
                  </c:pt>
                  <c:pt idx="11">
                    <c:v>3.1987199999999998</c:v>
                  </c:pt>
                  <c:pt idx="12">
                    <c:v>2.3241000000000001</c:v>
                  </c:pt>
                  <c:pt idx="13">
                    <c:v>2.4477600000000002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'SAD figure'!$B$3:$B$16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'SAD figure'!$E$3:$E$16</c:f>
              <c:numCache>
                <c:formatCode>General</c:formatCode>
                <c:ptCount val="14"/>
                <c:pt idx="1">
                  <c:v>18.100000000000001</c:v>
                </c:pt>
                <c:pt idx="2">
                  <c:v>334</c:v>
                </c:pt>
                <c:pt idx="3">
                  <c:v>403</c:v>
                </c:pt>
                <c:pt idx="4">
                  <c:v>308</c:v>
                </c:pt>
                <c:pt idx="5">
                  <c:v>155</c:v>
                </c:pt>
                <c:pt idx="6">
                  <c:v>85.9</c:v>
                </c:pt>
                <c:pt idx="7">
                  <c:v>26.4</c:v>
                </c:pt>
                <c:pt idx="8">
                  <c:v>12.5</c:v>
                </c:pt>
                <c:pt idx="9">
                  <c:v>8.3000000000000007</c:v>
                </c:pt>
                <c:pt idx="10">
                  <c:v>6.48</c:v>
                </c:pt>
                <c:pt idx="11">
                  <c:v>4.4800000000000004</c:v>
                </c:pt>
                <c:pt idx="12">
                  <c:v>3.66</c:v>
                </c:pt>
                <c:pt idx="13">
                  <c:v>2.82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F9D-4D6A-936C-0A8108029938}"/>
            </c:ext>
          </c:extLst>
        </c:ser>
        <c:ser>
          <c:idx val="3"/>
          <c:order val="3"/>
          <c:tx>
            <c:strRef>
              <c:f>'SAD figure'!$F$2</c:f>
              <c:strCache>
                <c:ptCount val="1"/>
                <c:pt idx="0">
                  <c:v>300 mg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'SAD figure'!$J$3:$J$16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96.004800000000003</c:v>
                  </c:pt>
                  <c:pt idx="2">
                    <c:v>330.44</c:v>
                  </c:pt>
                  <c:pt idx="3">
                    <c:v>361.4</c:v>
                  </c:pt>
                  <c:pt idx="4">
                    <c:v>189.005</c:v>
                  </c:pt>
                  <c:pt idx="5">
                    <c:v>104.07599999999999</c:v>
                  </c:pt>
                  <c:pt idx="6">
                    <c:v>71.796000000000006</c:v>
                  </c:pt>
                  <c:pt idx="7">
                    <c:v>20.148</c:v>
                  </c:pt>
                  <c:pt idx="8">
                    <c:v>12.0335</c:v>
                  </c:pt>
                  <c:pt idx="9">
                    <c:v>6.8033999999999999</c:v>
                  </c:pt>
                  <c:pt idx="10">
                    <c:v>4.7671999999999999</c:v>
                  </c:pt>
                  <c:pt idx="11">
                    <c:v>2.9655</c:v>
                  </c:pt>
                  <c:pt idx="12">
                    <c:v>2.5520999999999998</c:v>
                  </c:pt>
                  <c:pt idx="13">
                    <c:v>1.2439199999999999</c:v>
                  </c:pt>
                </c:numCache>
              </c:numRef>
            </c:plus>
            <c:minus>
              <c:numRef>
                <c:f>'SAD figure'!$J$3:$J$16</c:f>
                <c:numCache>
                  <c:formatCode>General</c:formatCode>
                  <c:ptCount val="14"/>
                  <c:pt idx="0">
                    <c:v>0.01</c:v>
                  </c:pt>
                  <c:pt idx="1">
                    <c:v>96.004800000000003</c:v>
                  </c:pt>
                  <c:pt idx="2">
                    <c:v>330.44</c:v>
                  </c:pt>
                  <c:pt idx="3">
                    <c:v>361.4</c:v>
                  </c:pt>
                  <c:pt idx="4">
                    <c:v>189.005</c:v>
                  </c:pt>
                  <c:pt idx="5">
                    <c:v>104.07599999999999</c:v>
                  </c:pt>
                  <c:pt idx="6">
                    <c:v>71.796000000000006</c:v>
                  </c:pt>
                  <c:pt idx="7">
                    <c:v>20.148</c:v>
                  </c:pt>
                  <c:pt idx="8">
                    <c:v>12.0335</c:v>
                  </c:pt>
                  <c:pt idx="9">
                    <c:v>6.8033999999999999</c:v>
                  </c:pt>
                  <c:pt idx="10">
                    <c:v>4.7671999999999999</c:v>
                  </c:pt>
                  <c:pt idx="11">
                    <c:v>2.9655</c:v>
                  </c:pt>
                  <c:pt idx="12">
                    <c:v>2.5520999999999998</c:v>
                  </c:pt>
                  <c:pt idx="13">
                    <c:v>1.2439199999999999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'SAD figure'!$B$3:$B$16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'SAD figure'!$F$3:$F$16</c:f>
              <c:numCache>
                <c:formatCode>General</c:formatCode>
                <c:ptCount val="14"/>
                <c:pt idx="1">
                  <c:v>33.9</c:v>
                </c:pt>
                <c:pt idx="2">
                  <c:v>440</c:v>
                </c:pt>
                <c:pt idx="3">
                  <c:v>695</c:v>
                </c:pt>
                <c:pt idx="4">
                  <c:v>515</c:v>
                </c:pt>
                <c:pt idx="5">
                  <c:v>236</c:v>
                </c:pt>
                <c:pt idx="6">
                  <c:v>124</c:v>
                </c:pt>
                <c:pt idx="7">
                  <c:v>36.5</c:v>
                </c:pt>
                <c:pt idx="8">
                  <c:v>20.5</c:v>
                </c:pt>
                <c:pt idx="9">
                  <c:v>13.8</c:v>
                </c:pt>
                <c:pt idx="10">
                  <c:v>10.1</c:v>
                </c:pt>
                <c:pt idx="11">
                  <c:v>6.59</c:v>
                </c:pt>
                <c:pt idx="12">
                  <c:v>5.43</c:v>
                </c:pt>
                <c:pt idx="13">
                  <c:v>4.26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F9D-4D6A-936C-0A8108029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602784"/>
        <c:axId val="711597536"/>
      </c:scatterChart>
      <c:valAx>
        <c:axId val="711602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597536"/>
        <c:crossesAt val="0.1"/>
        <c:crossBetween val="midCat"/>
        <c:majorUnit val="2"/>
      </c:valAx>
      <c:valAx>
        <c:axId val="711597536"/>
        <c:scaling>
          <c:logBase val="10"/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602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'MAD figure'!$C$20:$C$21</c:f>
              <c:strCache>
                <c:ptCount val="2"/>
                <c:pt idx="0">
                  <c:v>Mittelwert</c:v>
                </c:pt>
                <c:pt idx="1">
                  <c:v>100 mg day 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figure'!$I$22:$I$35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68.834900000000005</c:v>
                  </c:pt>
                  <c:pt idx="2">
                    <c:v>89.35199999999999</c:v>
                  </c:pt>
                  <c:pt idx="3">
                    <c:v>29.561</c:v>
                  </c:pt>
                  <c:pt idx="4">
                    <c:v>21.091500000000003</c:v>
                  </c:pt>
                  <c:pt idx="5">
                    <c:v>8.0630999999999986</c:v>
                  </c:pt>
                  <c:pt idx="6">
                    <c:v>5.1315000000000008</c:v>
                  </c:pt>
                  <c:pt idx="7">
                    <c:v>2.3600400000000001</c:v>
                  </c:pt>
                  <c:pt idx="8">
                    <c:v>1.3770000000000002</c:v>
                  </c:pt>
                  <c:pt idx="9">
                    <c:v>1.8964799999999999</c:v>
                  </c:pt>
                  <c:pt idx="10">
                    <c:v>1.4941300000000002</c:v>
                  </c:pt>
                  <c:pt idx="11">
                    <c:v>0.85136000000000012</c:v>
                  </c:pt>
                  <c:pt idx="12">
                    <c:v>0.48332699999999995</c:v>
                  </c:pt>
                  <c:pt idx="13">
                    <c:v>0.36608800000000002</c:v>
                  </c:pt>
                </c:numCache>
              </c:numRef>
            </c:plus>
            <c:minus>
              <c:numRef>
                <c:f>'MAD figure'!$I$22:$I$35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68.834900000000005</c:v>
                  </c:pt>
                  <c:pt idx="2">
                    <c:v>89.35199999999999</c:v>
                  </c:pt>
                  <c:pt idx="3">
                    <c:v>29.561</c:v>
                  </c:pt>
                  <c:pt idx="4">
                    <c:v>21.091500000000003</c:v>
                  </c:pt>
                  <c:pt idx="5">
                    <c:v>8.0630999999999986</c:v>
                  </c:pt>
                  <c:pt idx="6">
                    <c:v>5.1315000000000008</c:v>
                  </c:pt>
                  <c:pt idx="7">
                    <c:v>2.3600400000000001</c:v>
                  </c:pt>
                  <c:pt idx="8">
                    <c:v>1.3770000000000002</c:v>
                  </c:pt>
                  <c:pt idx="9">
                    <c:v>1.8964799999999999</c:v>
                  </c:pt>
                  <c:pt idx="10">
                    <c:v>1.4941300000000002</c:v>
                  </c:pt>
                  <c:pt idx="11">
                    <c:v>0.85136000000000012</c:v>
                  </c:pt>
                  <c:pt idx="12">
                    <c:v>0.48332699999999995</c:v>
                  </c:pt>
                  <c:pt idx="13">
                    <c:v>0.36608800000000002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figure'!$B$22:$B$35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'MAD figure'!$C$22:$C$35</c:f>
              <c:numCache>
                <c:formatCode>General</c:formatCode>
                <c:ptCount val="14"/>
                <c:pt idx="0">
                  <c:v>1</c:v>
                </c:pt>
                <c:pt idx="1">
                  <c:v>10.3</c:v>
                </c:pt>
                <c:pt idx="2">
                  <c:v>102</c:v>
                </c:pt>
                <c:pt idx="3">
                  <c:v>103</c:v>
                </c:pt>
                <c:pt idx="4">
                  <c:v>64.5</c:v>
                </c:pt>
                <c:pt idx="5">
                  <c:v>28.9</c:v>
                </c:pt>
                <c:pt idx="6">
                  <c:v>16.5</c:v>
                </c:pt>
                <c:pt idx="7">
                  <c:v>5.54</c:v>
                </c:pt>
                <c:pt idx="8">
                  <c:v>3.24</c:v>
                </c:pt>
                <c:pt idx="9">
                  <c:v>2.16</c:v>
                </c:pt>
                <c:pt idx="10">
                  <c:v>1.87</c:v>
                </c:pt>
                <c:pt idx="11">
                  <c:v>1.36</c:v>
                </c:pt>
                <c:pt idx="12">
                  <c:v>0.72899999999999998</c:v>
                </c:pt>
                <c:pt idx="13">
                  <c:v>0.68300000000000005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538-4ACA-8ECC-949A14A4924C}"/>
            </c:ext>
          </c:extLst>
        </c:ser>
        <c:ser>
          <c:idx val="2"/>
          <c:order val="1"/>
          <c:tx>
            <c:strRef>
              <c:f>'MAD figure'!$E$20:$E$21</c:f>
              <c:strCache>
                <c:ptCount val="2"/>
                <c:pt idx="0">
                  <c:v>Mittelwert</c:v>
                </c:pt>
                <c:pt idx="1">
                  <c:v>200 mg day 1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figure'!$K$22:$K$35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15.240159999999999</c:v>
                  </c:pt>
                  <c:pt idx="2">
                    <c:v>283.47999999999996</c:v>
                  </c:pt>
                  <c:pt idx="3">
                    <c:v>286.12999999999994</c:v>
                  </c:pt>
                  <c:pt idx="4">
                    <c:v>182.09100000000001</c:v>
                  </c:pt>
                  <c:pt idx="5">
                    <c:v>89.512</c:v>
                  </c:pt>
                  <c:pt idx="6">
                    <c:v>37.717500000000001</c:v>
                  </c:pt>
                  <c:pt idx="7">
                    <c:v>9.8658000000000001</c:v>
                  </c:pt>
                  <c:pt idx="8">
                    <c:v>5.8100999999999994</c:v>
                  </c:pt>
                  <c:pt idx="9">
                    <c:v>4.9040299999999997</c:v>
                  </c:pt>
                  <c:pt idx="10">
                    <c:v>3.6273400000000002</c:v>
                  </c:pt>
                  <c:pt idx="11">
                    <c:v>2.3024999999999998</c:v>
                  </c:pt>
                  <c:pt idx="12">
                    <c:v>3.3923400000000004</c:v>
                  </c:pt>
                  <c:pt idx="13">
                    <c:v>2.4259200000000001</c:v>
                  </c:pt>
                </c:numCache>
              </c:numRef>
            </c:plus>
            <c:minus>
              <c:numRef>
                <c:f>'MAD figure'!$K$22:$K$35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15.240159999999999</c:v>
                  </c:pt>
                  <c:pt idx="2">
                    <c:v>283.47999999999996</c:v>
                  </c:pt>
                  <c:pt idx="3">
                    <c:v>286.12999999999994</c:v>
                  </c:pt>
                  <c:pt idx="4">
                    <c:v>182.09100000000001</c:v>
                  </c:pt>
                  <c:pt idx="5">
                    <c:v>89.512</c:v>
                  </c:pt>
                  <c:pt idx="6">
                    <c:v>37.717500000000001</c:v>
                  </c:pt>
                  <c:pt idx="7">
                    <c:v>9.8658000000000001</c:v>
                  </c:pt>
                  <c:pt idx="8">
                    <c:v>5.8100999999999994</c:v>
                  </c:pt>
                  <c:pt idx="9">
                    <c:v>4.9040299999999997</c:v>
                  </c:pt>
                  <c:pt idx="10">
                    <c:v>3.6273400000000002</c:v>
                  </c:pt>
                  <c:pt idx="11">
                    <c:v>2.3024999999999998</c:v>
                  </c:pt>
                  <c:pt idx="12">
                    <c:v>3.3923400000000004</c:v>
                  </c:pt>
                  <c:pt idx="13">
                    <c:v>2.4259200000000001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figure'!$B$22:$B$35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'MAD figure'!$E$22:$E$35</c:f>
              <c:numCache>
                <c:formatCode>General</c:formatCode>
                <c:ptCount val="14"/>
                <c:pt idx="0">
                  <c:v>1</c:v>
                </c:pt>
                <c:pt idx="1">
                  <c:v>4.42</c:v>
                </c:pt>
                <c:pt idx="2">
                  <c:v>190</c:v>
                </c:pt>
                <c:pt idx="3">
                  <c:v>355</c:v>
                </c:pt>
                <c:pt idx="4">
                  <c:v>273</c:v>
                </c:pt>
                <c:pt idx="5">
                  <c:v>134</c:v>
                </c:pt>
                <c:pt idx="6">
                  <c:v>70.5</c:v>
                </c:pt>
                <c:pt idx="7">
                  <c:v>20.3</c:v>
                </c:pt>
                <c:pt idx="8">
                  <c:v>10.7</c:v>
                </c:pt>
                <c:pt idx="9">
                  <c:v>7.51</c:v>
                </c:pt>
                <c:pt idx="10">
                  <c:v>5.86</c:v>
                </c:pt>
                <c:pt idx="11">
                  <c:v>3.75</c:v>
                </c:pt>
                <c:pt idx="12">
                  <c:v>2.46</c:v>
                </c:pt>
                <c:pt idx="13">
                  <c:v>1.68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538-4ACA-8ECC-949A14A4924C}"/>
            </c:ext>
          </c:extLst>
        </c:ser>
        <c:ser>
          <c:idx val="4"/>
          <c:order val="2"/>
          <c:tx>
            <c:strRef>
              <c:f>'MAD figure'!$G$20:$G$21</c:f>
              <c:strCache>
                <c:ptCount val="2"/>
                <c:pt idx="0">
                  <c:v>Mittelwert</c:v>
                </c:pt>
                <c:pt idx="1">
                  <c:v>300 mg day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figure'!$M$22:$M$35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17.245919999999998</c:v>
                  </c:pt>
                  <c:pt idx="2">
                    <c:v>393.38000000000005</c:v>
                  </c:pt>
                  <c:pt idx="3">
                    <c:v>998.46</c:v>
                  </c:pt>
                  <c:pt idx="4">
                    <c:v>667.77599999999995</c:v>
                  </c:pt>
                  <c:pt idx="5">
                    <c:v>319.06</c:v>
                  </c:pt>
                  <c:pt idx="6">
                    <c:v>155.94400000000002</c:v>
                  </c:pt>
                  <c:pt idx="7">
                    <c:v>50.994900000000008</c:v>
                  </c:pt>
                  <c:pt idx="8">
                    <c:v>19.704599999999999</c:v>
                  </c:pt>
                  <c:pt idx="9">
                    <c:v>13.885200000000001</c:v>
                  </c:pt>
                  <c:pt idx="10">
                    <c:v>7.4898000000000007</c:v>
                  </c:pt>
                  <c:pt idx="11">
                    <c:v>7.5386799999999994</c:v>
                  </c:pt>
                  <c:pt idx="12">
                    <c:v>5.3461200000000009</c:v>
                  </c:pt>
                  <c:pt idx="13">
                    <c:v>4.4981599999999995</c:v>
                  </c:pt>
                </c:numCache>
              </c:numRef>
            </c:plus>
            <c:minus>
              <c:numRef>
                <c:f>'MAD figure'!$M$22:$M$35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17.245919999999998</c:v>
                  </c:pt>
                  <c:pt idx="2">
                    <c:v>393.38000000000005</c:v>
                  </c:pt>
                  <c:pt idx="3">
                    <c:v>998.46</c:v>
                  </c:pt>
                  <c:pt idx="4">
                    <c:v>667.77599999999995</c:v>
                  </c:pt>
                  <c:pt idx="5">
                    <c:v>319.06</c:v>
                  </c:pt>
                  <c:pt idx="6">
                    <c:v>155.94400000000002</c:v>
                  </c:pt>
                  <c:pt idx="7">
                    <c:v>50.994900000000008</c:v>
                  </c:pt>
                  <c:pt idx="8">
                    <c:v>19.704599999999999</c:v>
                  </c:pt>
                  <c:pt idx="9">
                    <c:v>13.885200000000001</c:v>
                  </c:pt>
                  <c:pt idx="10">
                    <c:v>7.4898000000000007</c:v>
                  </c:pt>
                  <c:pt idx="11">
                    <c:v>7.5386799999999994</c:v>
                  </c:pt>
                  <c:pt idx="12">
                    <c:v>5.3461200000000009</c:v>
                  </c:pt>
                  <c:pt idx="13">
                    <c:v>4.4981599999999995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figure'!$B$22:$B$35</c:f>
              <c:numCache>
                <c:formatCode>General</c:formatCode>
                <c:ptCount val="14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16</c:v>
                </c:pt>
                <c:pt idx="12">
                  <c:v>20</c:v>
                </c:pt>
                <c:pt idx="13">
                  <c:v>24</c:v>
                </c:pt>
              </c:numCache>
            </c:numRef>
          </c:xVal>
          <c:yVal>
            <c:numRef>
              <c:f>'MAD figure'!$G$22:$G$35</c:f>
              <c:numCache>
                <c:formatCode>General</c:formatCode>
                <c:ptCount val="14"/>
                <c:pt idx="0">
                  <c:v>1</c:v>
                </c:pt>
                <c:pt idx="1">
                  <c:v>4.88</c:v>
                </c:pt>
                <c:pt idx="2">
                  <c:v>260</c:v>
                </c:pt>
                <c:pt idx="3">
                  <c:v>774</c:v>
                </c:pt>
                <c:pt idx="4">
                  <c:v>752</c:v>
                </c:pt>
                <c:pt idx="5">
                  <c:v>430</c:v>
                </c:pt>
                <c:pt idx="6">
                  <c:v>202</c:v>
                </c:pt>
                <c:pt idx="7">
                  <c:v>56.1</c:v>
                </c:pt>
                <c:pt idx="8">
                  <c:v>26.7</c:v>
                </c:pt>
                <c:pt idx="9">
                  <c:v>17.100000000000001</c:v>
                </c:pt>
                <c:pt idx="10">
                  <c:v>11.4</c:v>
                </c:pt>
                <c:pt idx="11">
                  <c:v>9.16</c:v>
                </c:pt>
                <c:pt idx="12">
                  <c:v>5.98</c:v>
                </c:pt>
                <c:pt idx="13">
                  <c:v>4.72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538-4ACA-8ECC-949A14A49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940192"/>
        <c:axId val="608939864"/>
      </c:scatterChart>
      <c:valAx>
        <c:axId val="608940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8939864"/>
        <c:crossesAt val="0.1"/>
        <c:crossBetween val="midCat"/>
        <c:majorUnit val="2"/>
      </c:valAx>
      <c:valAx>
        <c:axId val="60893986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8940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'MAD preDose'!$C$207</c:f>
              <c:strCache>
                <c:ptCount val="1"/>
                <c:pt idx="0">
                  <c:v>Mean 300mg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preDose'!$L$208:$L$214</c:f>
                <c:numCache>
                  <c:formatCode>General</c:formatCode>
                  <c:ptCount val="7"/>
                  <c:pt idx="0">
                    <c:v>4.4981599999999995</c:v>
                  </c:pt>
                  <c:pt idx="1">
                    <c:v>1.9846200000000001</c:v>
                  </c:pt>
                  <c:pt idx="2">
                    <c:v>1.5145000000000002</c:v>
                  </c:pt>
                  <c:pt idx="3">
                    <c:v>1.5436000000000001</c:v>
                  </c:pt>
                  <c:pt idx="4">
                    <c:v>1.1135999999999999</c:v>
                  </c:pt>
                  <c:pt idx="5">
                    <c:v>1.37256</c:v>
                  </c:pt>
                  <c:pt idx="6">
                    <c:v>1.16998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preDose'!$B$208:$B$214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xVal>
          <c:yVal>
            <c:numRef>
              <c:f>'MAD preDose'!$C$208:$C$214</c:f>
              <c:numCache>
                <c:formatCode>General</c:formatCode>
                <c:ptCount val="7"/>
                <c:pt idx="0">
                  <c:v>4.72</c:v>
                </c:pt>
                <c:pt idx="1">
                  <c:v>2.91</c:v>
                </c:pt>
                <c:pt idx="2">
                  <c:v>2.33</c:v>
                </c:pt>
                <c:pt idx="3">
                  <c:v>1.36</c:v>
                </c:pt>
                <c:pt idx="4">
                  <c:v>1.45</c:v>
                </c:pt>
                <c:pt idx="5">
                  <c:v>1.68</c:v>
                </c:pt>
                <c:pt idx="6">
                  <c:v>1.22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AC-4D33-B4F8-942E5A676389}"/>
            </c:ext>
          </c:extLst>
        </c:ser>
        <c:ser>
          <c:idx val="1"/>
          <c:order val="1"/>
          <c:tx>
            <c:strRef>
              <c:f>'MAD preDose'!$D$207</c:f>
              <c:strCache>
                <c:ptCount val="1"/>
                <c:pt idx="0">
                  <c:v>Mean 200mg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preDose'!$M$208:$M$214</c:f>
                <c:numCache>
                  <c:formatCode>General</c:formatCode>
                  <c:ptCount val="7"/>
                  <c:pt idx="0">
                    <c:v>2.4259200000000001</c:v>
                  </c:pt>
                  <c:pt idx="1">
                    <c:v>1.4823899999999999</c:v>
                  </c:pt>
                  <c:pt idx="2">
                    <c:v>1.206</c:v>
                  </c:pt>
                  <c:pt idx="3">
                    <c:v>1.0844499999999999</c:v>
                  </c:pt>
                  <c:pt idx="4">
                    <c:v>1.0129999999999999</c:v>
                  </c:pt>
                  <c:pt idx="5">
                    <c:v>0.99990000000000001</c:v>
                  </c:pt>
                  <c:pt idx="6">
                    <c:v>1.0240800000000001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preDose'!$B$208:$B$214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xVal>
          <c:yVal>
            <c:numRef>
              <c:f>'MAD preDose'!$D$208:$D$214</c:f>
              <c:numCache>
                <c:formatCode>General</c:formatCode>
                <c:ptCount val="7"/>
                <c:pt idx="0">
                  <c:v>1.68</c:v>
                </c:pt>
                <c:pt idx="1">
                  <c:v>1.17</c:v>
                </c:pt>
                <c:pt idx="2">
                  <c:v>1.2</c:v>
                </c:pt>
                <c:pt idx="3">
                  <c:v>1.1499999999999999</c:v>
                </c:pt>
                <c:pt idx="4">
                  <c:v>1</c:v>
                </c:pt>
                <c:pt idx="5">
                  <c:v>1.01</c:v>
                </c:pt>
                <c:pt idx="6">
                  <c:v>1.02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AC-4D33-B4F8-942E5A676389}"/>
            </c:ext>
          </c:extLst>
        </c:ser>
        <c:ser>
          <c:idx val="2"/>
          <c:order val="2"/>
          <c:tx>
            <c:strRef>
              <c:f>'MAD preDose'!$E$207</c:f>
              <c:strCache>
                <c:ptCount val="1"/>
                <c:pt idx="0">
                  <c:v>Mean 100mg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'MAD preDose'!$N$208:$N$214</c:f>
                <c:numCache>
                  <c:formatCode>General</c:formatCode>
                  <c:ptCount val="7"/>
                  <c:pt idx="0">
                    <c:v>0.36608800000000002</c:v>
                  </c:pt>
                  <c:pt idx="1">
                    <c:v>0.22077999999999998</c:v>
                  </c:pt>
                  <c:pt idx="2">
                    <c:v>0.21365099999999998</c:v>
                  </c:pt>
                  <c:pt idx="3">
                    <c:v>0.17288999999999999</c:v>
                  </c:pt>
                  <c:pt idx="4">
                    <c:v>0.16721099999999997</c:v>
                  </c:pt>
                  <c:pt idx="5">
                    <c:v>0.24502399999999999</c:v>
                  </c:pt>
                  <c:pt idx="6">
                    <c:v>0.182896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'MAD preDose'!$B$208:$B$214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xVal>
          <c:yVal>
            <c:numRef>
              <c:f>'MAD preDose'!$E$208:$E$214</c:f>
              <c:numCache>
                <c:formatCode>General</c:formatCode>
                <c:ptCount val="7"/>
                <c:pt idx="0">
                  <c:v>0.68300000000000005</c:v>
                </c:pt>
                <c:pt idx="1">
                  <c:v>0.58099999999999996</c:v>
                </c:pt>
                <c:pt idx="2">
                  <c:v>0.57899999999999996</c:v>
                </c:pt>
                <c:pt idx="3">
                  <c:v>0.56499999999999995</c:v>
                </c:pt>
                <c:pt idx="4">
                  <c:v>0.56299999999999994</c:v>
                </c:pt>
                <c:pt idx="5">
                  <c:v>0.58899999999999997</c:v>
                </c:pt>
                <c:pt idx="6">
                  <c:v>0.56799999999999995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0AC-4D33-B4F8-942E5A676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756232"/>
        <c:axId val="473759840"/>
      </c:scatterChart>
      <c:valAx>
        <c:axId val="473756232"/>
        <c:scaling>
          <c:orientation val="minMax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759840"/>
        <c:crosses val="autoZero"/>
        <c:crossBetween val="midCat"/>
        <c:majorUnit val="1"/>
      </c:valAx>
      <c:valAx>
        <c:axId val="473759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7562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75E8F-6613-0A4C-A288-9F975DBC753D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9E2CE-0E0A-FC4C-A1EF-A98E5F8D06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708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727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19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67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91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436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04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82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883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48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43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33905-2737-C141-AACF-DB52CE83A5B8}" type="datetimeFigureOut">
              <a:rPr lang="de-DE" smtClean="0"/>
              <a:t>28.11.21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0D35C-7F35-464A-B9B3-42DC4C635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42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208F354-C41E-5E46-916C-6FE07F51473F}"/>
              </a:ext>
            </a:extLst>
          </p:cNvPr>
          <p:cNvSpPr txBox="1"/>
          <p:nvPr/>
        </p:nvSpPr>
        <p:spPr>
          <a:xfrm>
            <a:off x="535273" y="587610"/>
            <a:ext cx="209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Supplement </a:t>
            </a:r>
            <a:r>
              <a:rPr lang="de-DE" dirty="0" err="1"/>
              <a:t>figure</a:t>
            </a:r>
            <a:r>
              <a:rPr lang="de-DE" dirty="0"/>
              <a:t> 1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D1B3DD8-E271-4947-88D0-36AF1F1EE03F}"/>
              </a:ext>
            </a:extLst>
          </p:cNvPr>
          <p:cNvSpPr/>
          <p:nvPr/>
        </p:nvSpPr>
        <p:spPr>
          <a:xfrm>
            <a:off x="432652" y="13461473"/>
            <a:ext cx="110904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Pharmakokinetic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profile of anle138b: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a)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Geometric Mean (CV%) of anle138b in healthy volunteers (N=6 per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dosis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group) following single oral administration of anle138b in capsule form in the fasted state. b) Data from day 1 of the MAD cohorts (N=6 participants per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dosis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group) are shown. Data represent the situation of following single oral administration of anle138b in capsule form in the fasted state in MAD on day 1.</a:t>
            </a:r>
          </a:p>
          <a:p>
            <a:endParaRPr lang="en-US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-259457" y="3792359"/>
            <a:ext cx="324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Anle138b concentration [ng/mL]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5384597" y="6865726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Time [h]</a:t>
            </a:r>
            <a:endParaRPr lang="de-DE" dirty="0"/>
          </a:p>
        </p:txBody>
      </p:sp>
      <p:graphicFrame>
        <p:nvGraphicFramePr>
          <p:cNvPr id="39" name="Diagramm 38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741545"/>
              </p:ext>
            </p:extLst>
          </p:nvPr>
        </p:nvGraphicFramePr>
        <p:xfrm>
          <a:off x="1478628" y="1517554"/>
          <a:ext cx="8034704" cy="530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0" name="Diagramm 39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090850"/>
              </p:ext>
            </p:extLst>
          </p:nvPr>
        </p:nvGraphicFramePr>
        <p:xfrm>
          <a:off x="1478628" y="7387986"/>
          <a:ext cx="8044962" cy="5312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" name="Textfeld 40"/>
          <p:cNvSpPr txBox="1"/>
          <p:nvPr/>
        </p:nvSpPr>
        <p:spPr>
          <a:xfrm rot="16200000">
            <a:off x="-259456" y="9639568"/>
            <a:ext cx="324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Anle138b concentration [ng/mL]</a:t>
            </a:r>
            <a:endParaRPr lang="de-DE" dirty="0"/>
          </a:p>
        </p:txBody>
      </p:sp>
      <p:sp>
        <p:nvSpPr>
          <p:cNvPr id="42" name="Textfeld 41"/>
          <p:cNvSpPr txBox="1"/>
          <p:nvPr/>
        </p:nvSpPr>
        <p:spPr>
          <a:xfrm>
            <a:off x="5384598" y="12712935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Time [h]</a:t>
            </a:r>
            <a:endParaRPr lang="de-DE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E96F49E-7C9C-B644-B78C-511552E6BB42}"/>
              </a:ext>
            </a:extLst>
          </p:cNvPr>
          <p:cNvSpPr txBox="1"/>
          <p:nvPr/>
        </p:nvSpPr>
        <p:spPr>
          <a:xfrm>
            <a:off x="973807" y="127076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E96F49E-7C9C-B644-B78C-511552E6BB42}"/>
              </a:ext>
            </a:extLst>
          </p:cNvPr>
          <p:cNvSpPr txBox="1"/>
          <p:nvPr/>
        </p:nvSpPr>
        <p:spPr>
          <a:xfrm>
            <a:off x="973807" y="70997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7624542" y="1755917"/>
            <a:ext cx="1393312" cy="1180143"/>
            <a:chOff x="7826813" y="2625114"/>
            <a:chExt cx="1393312" cy="1180143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7826813" y="3037995"/>
              <a:ext cx="440267" cy="84667"/>
              <a:chOff x="9804400" y="2506133"/>
              <a:chExt cx="440267" cy="84667"/>
            </a:xfrm>
            <a:solidFill>
              <a:schemeClr val="accent4"/>
            </a:solidFill>
          </p:grpSpPr>
          <p:sp>
            <p:nvSpPr>
              <p:cNvPr id="20" name="Ellipse 19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1" name="Gerader Verbinder 20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feld 21"/>
            <p:cNvSpPr txBox="1"/>
            <p:nvPr/>
          </p:nvSpPr>
          <p:spPr>
            <a:xfrm>
              <a:off x="8338152" y="2895662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100 mg</a:t>
              </a:r>
            </a:p>
          </p:txBody>
        </p:sp>
        <p:grpSp>
          <p:nvGrpSpPr>
            <p:cNvPr id="23" name="Gruppieren 22"/>
            <p:cNvGrpSpPr/>
            <p:nvPr/>
          </p:nvGrpSpPr>
          <p:grpSpPr>
            <a:xfrm>
              <a:off x="7826813" y="3308127"/>
              <a:ext cx="440267" cy="84667"/>
              <a:chOff x="9804400" y="2506133"/>
              <a:chExt cx="440267" cy="84667"/>
            </a:xfrm>
            <a:solidFill>
              <a:srgbClr val="C00000"/>
            </a:solidFill>
          </p:grpSpPr>
          <p:sp>
            <p:nvSpPr>
              <p:cNvPr id="24" name="Ellipse 23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5" name="Gerader Verbinder 24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feld 25"/>
            <p:cNvSpPr txBox="1"/>
            <p:nvPr/>
          </p:nvSpPr>
          <p:spPr>
            <a:xfrm>
              <a:off x="8338152" y="316579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200 mg</a:t>
              </a:r>
            </a:p>
          </p:txBody>
        </p:sp>
        <p:grpSp>
          <p:nvGrpSpPr>
            <p:cNvPr id="27" name="Gruppieren 26"/>
            <p:cNvGrpSpPr/>
            <p:nvPr/>
          </p:nvGrpSpPr>
          <p:grpSpPr>
            <a:xfrm>
              <a:off x="7826813" y="3578258"/>
              <a:ext cx="440267" cy="84667"/>
              <a:chOff x="9804400" y="2506133"/>
              <a:chExt cx="440267" cy="84667"/>
            </a:xfrm>
            <a:solidFill>
              <a:schemeClr val="accent1"/>
            </a:solidFill>
          </p:grpSpPr>
          <p:sp>
            <p:nvSpPr>
              <p:cNvPr id="28" name="Ellipse 27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9" name="Gerader Verbinder 28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feld 29"/>
            <p:cNvSpPr txBox="1"/>
            <p:nvPr/>
          </p:nvSpPr>
          <p:spPr>
            <a:xfrm>
              <a:off x="8338152" y="3435925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300 mg</a:t>
              </a:r>
            </a:p>
          </p:txBody>
        </p:sp>
        <p:grpSp>
          <p:nvGrpSpPr>
            <p:cNvPr id="31" name="Gruppieren 30"/>
            <p:cNvGrpSpPr/>
            <p:nvPr/>
          </p:nvGrpSpPr>
          <p:grpSpPr>
            <a:xfrm>
              <a:off x="7826813" y="2767447"/>
              <a:ext cx="440267" cy="84667"/>
              <a:chOff x="9804400" y="2506133"/>
              <a:chExt cx="440267" cy="84667"/>
            </a:xfrm>
            <a:solidFill>
              <a:schemeClr val="bg1">
                <a:lumMod val="65000"/>
              </a:schemeClr>
            </a:solidFill>
          </p:grpSpPr>
          <p:sp>
            <p:nvSpPr>
              <p:cNvPr id="32" name="Ellipse 31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3" name="Gerader Verbinder 32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feld 33"/>
            <p:cNvSpPr txBox="1"/>
            <p:nvPr/>
          </p:nvSpPr>
          <p:spPr>
            <a:xfrm>
              <a:off x="8338152" y="2625114"/>
              <a:ext cx="8707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  50 mg</a:t>
              </a: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7624542" y="7613726"/>
            <a:ext cx="1393312" cy="909595"/>
            <a:chOff x="8619899" y="3098062"/>
            <a:chExt cx="1393312" cy="909595"/>
          </a:xfrm>
        </p:grpSpPr>
        <p:grpSp>
          <p:nvGrpSpPr>
            <p:cNvPr id="46" name="Gruppieren 45"/>
            <p:cNvGrpSpPr/>
            <p:nvPr/>
          </p:nvGrpSpPr>
          <p:grpSpPr>
            <a:xfrm>
              <a:off x="8619899" y="3240395"/>
              <a:ext cx="440267" cy="84667"/>
              <a:chOff x="9804400" y="2506133"/>
              <a:chExt cx="440267" cy="84667"/>
            </a:xfrm>
            <a:solidFill>
              <a:schemeClr val="accent4"/>
            </a:solidFill>
          </p:grpSpPr>
          <p:sp>
            <p:nvSpPr>
              <p:cNvPr id="56" name="Ellipse 55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7" name="Gerader Verbinder 56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feld 46"/>
            <p:cNvSpPr txBox="1"/>
            <p:nvPr/>
          </p:nvSpPr>
          <p:spPr>
            <a:xfrm>
              <a:off x="9131238" y="3098062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100 mg</a:t>
              </a:r>
            </a:p>
          </p:txBody>
        </p:sp>
        <p:grpSp>
          <p:nvGrpSpPr>
            <p:cNvPr id="48" name="Gruppieren 47"/>
            <p:cNvGrpSpPr/>
            <p:nvPr/>
          </p:nvGrpSpPr>
          <p:grpSpPr>
            <a:xfrm>
              <a:off x="8619899" y="3510527"/>
              <a:ext cx="440267" cy="84667"/>
              <a:chOff x="9804400" y="2506133"/>
              <a:chExt cx="440267" cy="84667"/>
            </a:xfrm>
            <a:solidFill>
              <a:srgbClr val="C00000"/>
            </a:solidFill>
          </p:grpSpPr>
          <p:sp>
            <p:nvSpPr>
              <p:cNvPr id="54" name="Ellipse 53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5" name="Gerader Verbinder 54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feld 48"/>
            <p:cNvSpPr txBox="1"/>
            <p:nvPr/>
          </p:nvSpPr>
          <p:spPr>
            <a:xfrm>
              <a:off x="9131238" y="336819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200 mg</a:t>
              </a:r>
            </a:p>
          </p:txBody>
        </p:sp>
        <p:grpSp>
          <p:nvGrpSpPr>
            <p:cNvPr id="50" name="Gruppieren 49"/>
            <p:cNvGrpSpPr/>
            <p:nvPr/>
          </p:nvGrpSpPr>
          <p:grpSpPr>
            <a:xfrm>
              <a:off x="8619899" y="3780658"/>
              <a:ext cx="440267" cy="84667"/>
              <a:chOff x="9804400" y="2506133"/>
              <a:chExt cx="440267" cy="84667"/>
            </a:xfrm>
            <a:solidFill>
              <a:schemeClr val="accent1"/>
            </a:solidFill>
          </p:grpSpPr>
          <p:sp>
            <p:nvSpPr>
              <p:cNvPr id="52" name="Ellipse 51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3" name="Gerader Verbinder 52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feld 50"/>
            <p:cNvSpPr txBox="1"/>
            <p:nvPr/>
          </p:nvSpPr>
          <p:spPr>
            <a:xfrm>
              <a:off x="9131238" y="3638325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300 mg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1793418" y="11936347"/>
            <a:ext cx="5084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dirty="0"/>
              <a:t>0.1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1786322" y="6061656"/>
            <a:ext cx="5084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471630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208F354-C41E-5E46-916C-6FE07F51473F}"/>
              </a:ext>
            </a:extLst>
          </p:cNvPr>
          <p:cNvSpPr txBox="1"/>
          <p:nvPr/>
        </p:nvSpPr>
        <p:spPr>
          <a:xfrm>
            <a:off x="1104900" y="558800"/>
            <a:ext cx="209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Supplement </a:t>
            </a:r>
            <a:r>
              <a:rPr lang="de-DE" dirty="0" err="1"/>
              <a:t>figure</a:t>
            </a:r>
            <a:r>
              <a:rPr lang="de-DE" dirty="0"/>
              <a:t> 2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1B3DD8-E271-4947-88D0-36AF1F1EE03F}"/>
              </a:ext>
            </a:extLst>
          </p:cNvPr>
          <p:cNvSpPr/>
          <p:nvPr/>
        </p:nvSpPr>
        <p:spPr>
          <a:xfrm>
            <a:off x="479069" y="7086450"/>
            <a:ext cx="11090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Pharmakokinetic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profile of anle138b: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Geometric Mean (CV%) of the trough (pre-dose) anle138b levels from N=6 participants per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dosis</a:t>
            </a:r>
            <a:r>
              <a:rPr lang="en-US">
                <a:ea typeface="Times New Roman" panose="02020603050405020304" pitchFamily="18" charset="0"/>
                <a:cs typeface="Times New Roman" panose="02020603050405020304" pitchFamily="18" charset="0"/>
              </a:rPr>
              <a:t> group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in the multiple dosing cohorts from day 2 to day 8 are shown. Day 7 was the final day of dosing in all MAD cohorts.</a:t>
            </a:r>
            <a:endParaRPr lang="de-DE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-606658" y="3450394"/>
            <a:ext cx="324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Anle138b concentration [ng/mL]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4698567" y="6346963"/>
            <a:ext cx="11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Time [day]</a:t>
            </a:r>
            <a:endParaRPr lang="de-DE" dirty="0"/>
          </a:p>
        </p:txBody>
      </p:sp>
      <p:graphicFrame>
        <p:nvGraphicFramePr>
          <p:cNvPr id="11" name="Diagram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942929"/>
              </p:ext>
            </p:extLst>
          </p:nvPr>
        </p:nvGraphicFramePr>
        <p:xfrm>
          <a:off x="1372849" y="1524032"/>
          <a:ext cx="7467600" cy="481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6982310" y="1682172"/>
            <a:ext cx="1393312" cy="909595"/>
            <a:chOff x="7864283" y="1195400"/>
            <a:chExt cx="1393312" cy="909595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7864283" y="1337733"/>
              <a:ext cx="440267" cy="84667"/>
              <a:chOff x="9804400" y="2506133"/>
              <a:chExt cx="440267" cy="84667"/>
            </a:xfrm>
            <a:solidFill>
              <a:schemeClr val="accent4"/>
            </a:solidFill>
          </p:grpSpPr>
          <p:sp>
            <p:nvSpPr>
              <p:cNvPr id="30" name="Ellipse 29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1" name="Gerader Verbinder 30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feld 16"/>
            <p:cNvSpPr txBox="1"/>
            <p:nvPr/>
          </p:nvSpPr>
          <p:spPr>
            <a:xfrm>
              <a:off x="8375622" y="1195400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100 mg</a:t>
              </a:r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7864283" y="1607865"/>
              <a:ext cx="440267" cy="84667"/>
              <a:chOff x="9804400" y="2506133"/>
              <a:chExt cx="440267" cy="84667"/>
            </a:xfrm>
            <a:solidFill>
              <a:srgbClr val="C00000"/>
            </a:solidFill>
          </p:grpSpPr>
          <p:sp>
            <p:nvSpPr>
              <p:cNvPr id="28" name="Ellipse 27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9" name="Gerader Verbinder 28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feld 18"/>
            <p:cNvSpPr txBox="1"/>
            <p:nvPr/>
          </p:nvSpPr>
          <p:spPr>
            <a:xfrm>
              <a:off x="8375622" y="1465532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200 mg</a:t>
              </a:r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7864283" y="1877996"/>
              <a:ext cx="440267" cy="84667"/>
              <a:chOff x="9804400" y="2506133"/>
              <a:chExt cx="440267" cy="84667"/>
            </a:xfrm>
            <a:solidFill>
              <a:schemeClr val="accent1"/>
            </a:solidFill>
          </p:grpSpPr>
          <p:sp>
            <p:nvSpPr>
              <p:cNvPr id="22" name="Ellipse 21"/>
              <p:cNvSpPr/>
              <p:nvPr/>
            </p:nvSpPr>
            <p:spPr>
              <a:xfrm>
                <a:off x="9994003" y="2506133"/>
                <a:ext cx="45719" cy="84667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3" name="Gerader Verbinder 22"/>
              <p:cNvCxnSpPr/>
              <p:nvPr/>
            </p:nvCxnSpPr>
            <p:spPr>
              <a:xfrm>
                <a:off x="9804400" y="2539999"/>
                <a:ext cx="440267" cy="0"/>
              </a:xfrm>
              <a:prstGeom prst="line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feld 20"/>
            <p:cNvSpPr txBox="1"/>
            <p:nvPr/>
          </p:nvSpPr>
          <p:spPr>
            <a:xfrm>
              <a:off x="8375622" y="1735663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300 mg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4724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202</Words>
  <Application>Microsoft Macintosh PowerPoint</Application>
  <PresentationFormat>Benutzerdefiniert</PresentationFormat>
  <Paragraphs>24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Office-Benutzer</cp:lastModifiedBy>
  <cp:revision>154</cp:revision>
  <dcterms:created xsi:type="dcterms:W3CDTF">2021-01-20T16:18:12Z</dcterms:created>
  <dcterms:modified xsi:type="dcterms:W3CDTF">2021-11-28T19:59:37Z</dcterms:modified>
</cp:coreProperties>
</file>